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Budget (M XAF)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Infrastructure</c:v>
                </c:pt>
                <c:pt idx="1">
                  <c:v>Digital</c:v>
                </c:pt>
                <c:pt idx="2">
                  <c:v>Training</c:v>
                </c:pt>
                <c:pt idx="3">
                  <c:v>Advisory</c:v>
                </c:pt>
                <c:pt idx="4">
                  <c:v>Compliance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620</c:v>
                </c:pt>
                <c:pt idx="1">
                  <c:v>480</c:v>
                </c:pt>
                <c:pt idx="2">
                  <c:v>320</c:v>
                </c:pt>
                <c:pt idx="3">
                  <c:v>180</c:v>
                </c:pt>
                <c:pt idx="4">
                  <c:v>240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Actual (M XAF)</c:v>
                </c:pt>
              </c:strCache>
            </c:strRef>
          </c:tx>
          <c:cat>
            <c:strRef>
              <c:f>Sheet1!$A$2:$A$6</c:f>
              <c:strCache>
                <c:ptCount val="5"/>
                <c:pt idx="0">
                  <c:v>Infrastructure</c:v>
                </c:pt>
                <c:pt idx="1">
                  <c:v>Digital</c:v>
                </c:pt>
                <c:pt idx="2">
                  <c:v>Training</c:v>
                </c:pt>
                <c:pt idx="3">
                  <c:v>Advisory</c:v>
                </c:pt>
                <c:pt idx="4">
                  <c:v>Compliance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580</c:v>
                </c:pt>
                <c:pt idx="1">
                  <c:v>495</c:v>
                </c:pt>
                <c:pt idx="2">
                  <c:v>305</c:v>
                </c:pt>
                <c:pt idx="3">
                  <c:v>175</c:v>
                </c:pt>
                <c:pt idx="4">
                  <c:v>190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/>
        <c:majorTickMark val="out"/>
        <c:minorTickMark val="none"/>
        <c:tickLblPos val="nextTo"/>
        <c:crossAx val="-2068027336"/>
        <c:crosses val="autoZero"/>
      </c:valAx>
    </c:plotArea>
    <c:legend>
      <c:legendPos val="b"/>
      <c:overlay val="0"/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108960"/>
            <a:ext cx="12191695" cy="45720"/>
          </a:xfrm>
          <a:prstGeom prst="rect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45720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D4AF37"/>
                </a:solidFill>
                <a:latin typeface="Calibri"/>
              </a:rPr>
              <a:t>Pefok's PMO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329184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FFFFFF"/>
                </a:solidFill>
                <a:latin typeface="Calibri"/>
              </a:rPr>
              <a:t>Executive Portfolio Dashboard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411480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D4AF37"/>
                </a:solidFill>
                <a:latin typeface="Calibri"/>
              </a:rPr>
              <a:t>Monthly Steering Committee Briefing  •  [Month, Year]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6309360"/>
            <a:ext cx="10972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FFFFFF"/>
                </a:solidFill>
                <a:latin typeface="Calibri"/>
              </a:rPr>
              <a:t>Prepared by [Programme Director]  |  [Client]  |  Confidential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0B1F3A"/>
                </a:solidFill>
                <a:latin typeface="Calibri"/>
              </a:rPr>
              <a:t>Portfolio Health at a Glance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606060"/>
                </a:solidFill>
                <a:latin typeface="Calibri"/>
              </a:rPr>
              <a:t>As of reporting date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57200" y="1371600"/>
            <a:ext cx="2560320" cy="13716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7200" y="150876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0B1F3A"/>
                </a:solidFill>
                <a:latin typeface="Calibri"/>
              </a:rPr>
              <a:t>14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7200" y="214884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D4AF37"/>
                </a:solidFill>
                <a:latin typeface="Calibri"/>
              </a:rPr>
              <a:t>Active Projects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200" y="237744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606060"/>
                </a:solidFill>
                <a:latin typeface="Calibri"/>
              </a:rPr>
              <a:t>+2 vs last month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337560" y="1371600"/>
            <a:ext cx="2560320" cy="13716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387560" y="150876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0B1F3A"/>
                </a:solidFill>
                <a:latin typeface="Calibri"/>
              </a:rPr>
              <a:t>87%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87560" y="214884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D4AF37"/>
                </a:solidFill>
                <a:latin typeface="Calibri"/>
              </a:rPr>
              <a:t>On-Track Rate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387560" y="237744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606060"/>
                </a:solidFill>
                <a:latin typeface="Calibri"/>
              </a:rPr>
              <a:t>Target: 85%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371600"/>
            <a:ext cx="2560320" cy="13716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67920" y="150876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0B1F3A"/>
                </a:solidFill>
                <a:latin typeface="Calibri"/>
              </a:rPr>
              <a:t>2.4B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67920" y="214884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D4AF37"/>
                </a:solidFill>
                <a:latin typeface="Calibri"/>
              </a:rPr>
              <a:t>XAF Deployed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67920" y="237744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606060"/>
                </a:solidFill>
                <a:latin typeface="Calibri"/>
              </a:rPr>
              <a:t>Of 3.1B budget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98280" y="1371600"/>
            <a:ext cx="2560320" cy="1371600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148280" y="1508760"/>
            <a:ext cx="237744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0B1F3A"/>
                </a:solidFill>
                <a:latin typeface="Calibri"/>
              </a:rPr>
              <a:t>340M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8280" y="214884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D4AF37"/>
                </a:solidFill>
                <a:latin typeface="Calibri"/>
              </a:rPr>
              <a:t>XAF Saved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148280" y="2377440"/>
            <a:ext cx="237744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606060"/>
                </a:solidFill>
                <a:latin typeface="Calibri"/>
              </a:rPr>
              <a:t>Waste eliminated YTD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57200" y="310896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0B1F3A"/>
                </a:solidFill>
                <a:latin typeface="Calibri"/>
              </a:rPr>
              <a:t>Status Breakdown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7200" y="3566160"/>
            <a:ext cx="2560320" cy="128016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57200" y="3657600"/>
            <a:ext cx="2560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57200" y="4434840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On Track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337560" y="3566160"/>
            <a:ext cx="2560320" cy="1280160"/>
          </a:xfrm>
          <a:prstGeom prst="roundRect">
            <a:avLst/>
          </a:prstGeom>
          <a:solidFill>
            <a:srgbClr val="F1C40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337560" y="3657600"/>
            <a:ext cx="2560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337560" y="4434840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At Risk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217920" y="3566160"/>
            <a:ext cx="2560320" cy="1280160"/>
          </a:xfrm>
          <a:prstGeom prst="roundRect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217920" y="3657600"/>
            <a:ext cx="2560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17920" y="4434840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Off Track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098280" y="3566160"/>
            <a:ext cx="2560320" cy="1280160"/>
          </a:xfrm>
          <a:prstGeom prst="roundRect">
            <a:avLst/>
          </a:prstGeom>
          <a:solidFill>
            <a:srgbClr val="3498D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098280" y="3657600"/>
            <a:ext cx="25603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 i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098280" y="4434840"/>
            <a:ext cx="25603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00" b="1" i="0">
                <a:solidFill>
                  <a:srgbClr val="FFFFFF"/>
                </a:solidFill>
                <a:latin typeface="Calibri"/>
              </a:rPr>
              <a:t>Complete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606060"/>
                </a:solidFill>
                <a:latin typeface="Calibri"/>
              </a:rPr>
              <a:t>Pefok's PMO  •  Confidential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606060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0B1F3A"/>
                </a:solidFill>
                <a:latin typeface="Calibri"/>
              </a:rPr>
              <a:t>Financial Performance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77724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606060"/>
                </a:solidFill>
                <a:latin typeface="Calibri"/>
              </a:rPr>
              <a:t>Budget vs Actual by Workstream</a:t>
            </a:r>
          </a:p>
        </p:txBody>
      </p:sp>
      <p:graphicFrame>
        <p:nvGraphicFramePr>
          <p:cNvPr id="5" name="Chart 4"/>
          <p:cNvGraphicFramePr>
            <a:graphicFrameLocks noGrp="1"/>
          </p:cNvGraphicFramePr>
          <p:nvPr/>
        </p:nvGraphicFramePr>
        <p:xfrm>
          <a:off x="457200" y="1280160"/>
          <a:ext cx="11247120" cy="493776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606060"/>
                </a:solidFill>
                <a:latin typeface="Calibri"/>
              </a:rPr>
              <a:t>Pefok's PMO  •  Confidential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606060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0B1F3A"/>
                </a:solidFill>
                <a:latin typeface="Calibri"/>
              </a:rPr>
              <a:t>Top 5 Portfolio Risks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280160"/>
            <a:ext cx="822960" cy="4572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57200" y="1344168"/>
            <a:ext cx="822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ID</a:t>
            </a:r>
          </a:p>
        </p:txBody>
      </p:sp>
      <p:sp>
        <p:nvSpPr>
          <p:cNvPr id="6" name="Rectangle 5"/>
          <p:cNvSpPr/>
          <p:nvPr/>
        </p:nvSpPr>
        <p:spPr>
          <a:xfrm>
            <a:off x="1280160" y="1280160"/>
            <a:ext cx="4114800" cy="4572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80160" y="1344168"/>
            <a:ext cx="41148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Description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5394960" y="1280160"/>
            <a:ext cx="1463040" cy="4572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394960" y="1344168"/>
            <a:ext cx="14630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Category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58000" y="1280160"/>
            <a:ext cx="822960" cy="4572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0" y="1344168"/>
            <a:ext cx="8229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Score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680960" y="1280160"/>
            <a:ext cx="1188720" cy="4572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680960" y="1344168"/>
            <a:ext cx="1188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Level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869680" y="1280160"/>
            <a:ext cx="3291840" cy="4572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869680" y="1344168"/>
            <a:ext cx="32918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Mitigation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1737360"/>
            <a:ext cx="82296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182880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R-001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280160" y="1737360"/>
            <a:ext cx="411480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325880" y="1828800"/>
            <a:ext cx="4023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Vendor delivery slip on core hardware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394960" y="1737360"/>
            <a:ext cx="146304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5440680" y="1828800"/>
            <a:ext cx="1371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Schedule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0" y="1737360"/>
            <a:ext cx="82296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903720" y="182880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16</a:t>
            </a:r>
          </a:p>
        </p:txBody>
      </p:sp>
      <p:sp>
        <p:nvSpPr>
          <p:cNvPr id="24" name="Rectangle 23"/>
          <p:cNvSpPr/>
          <p:nvPr/>
        </p:nvSpPr>
        <p:spPr>
          <a:xfrm>
            <a:off x="7680960" y="1737360"/>
            <a:ext cx="118872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726680" y="182880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0392B"/>
                </a:solidFill>
                <a:latin typeface="Calibri"/>
              </a:rPr>
              <a:t>Critical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869680" y="1737360"/>
            <a:ext cx="329184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915400" y="182880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Buffer stock ordered; secondary vendor engaged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2423160"/>
            <a:ext cx="822960" cy="685800"/>
          </a:xfrm>
          <a:prstGeom prst="rect">
            <a:avLst/>
          </a:prstGeom>
          <a:solidFill>
            <a:srgbClr val="F4F1E8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02920" y="251460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R-004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280160" y="2423160"/>
            <a:ext cx="4114800" cy="685800"/>
          </a:xfrm>
          <a:prstGeom prst="rect">
            <a:avLst/>
          </a:prstGeom>
          <a:solidFill>
            <a:srgbClr val="F4F1E8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325880" y="2514600"/>
            <a:ext cx="4023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New BEAC compliance mandate mid-project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394960" y="2423160"/>
            <a:ext cx="1463040" cy="685800"/>
          </a:xfrm>
          <a:prstGeom prst="rect">
            <a:avLst/>
          </a:prstGeom>
          <a:solidFill>
            <a:srgbClr val="F4F1E8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440680" y="2514600"/>
            <a:ext cx="1371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Compliance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858000" y="2423160"/>
            <a:ext cx="822960" cy="685800"/>
          </a:xfrm>
          <a:prstGeom prst="rect">
            <a:avLst/>
          </a:prstGeom>
          <a:solidFill>
            <a:srgbClr val="F4F1E8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903720" y="251460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15</a:t>
            </a:r>
          </a:p>
        </p:txBody>
      </p:sp>
      <p:sp>
        <p:nvSpPr>
          <p:cNvPr id="36" name="Rectangle 35"/>
          <p:cNvSpPr/>
          <p:nvPr/>
        </p:nvSpPr>
        <p:spPr>
          <a:xfrm>
            <a:off x="7680960" y="2423160"/>
            <a:ext cx="1188720" cy="685800"/>
          </a:xfrm>
          <a:prstGeom prst="rect">
            <a:avLst/>
          </a:prstGeom>
          <a:solidFill>
            <a:srgbClr val="F4F1E8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726680" y="251460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0392B"/>
                </a:solidFill>
                <a:latin typeface="Calibri"/>
              </a:rPr>
              <a:t>Critical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869680" y="2423160"/>
            <a:ext cx="3291840" cy="685800"/>
          </a:xfrm>
          <a:prstGeom prst="rect">
            <a:avLst/>
          </a:prstGeom>
          <a:solidFill>
            <a:srgbClr val="F4F1E8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915400" y="251460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Compliance lead assigned; monthly regulator briefing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57200" y="3108960"/>
            <a:ext cx="82296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02920" y="320040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R-002</a:t>
            </a:r>
          </a:p>
        </p:txBody>
      </p:sp>
      <p:sp>
        <p:nvSpPr>
          <p:cNvPr id="42" name="Rectangle 41"/>
          <p:cNvSpPr/>
          <p:nvPr/>
        </p:nvSpPr>
        <p:spPr>
          <a:xfrm>
            <a:off x="1280160" y="3108960"/>
            <a:ext cx="411480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1325880" y="3200400"/>
            <a:ext cx="4023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FX volatility on imported components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394960" y="3108960"/>
            <a:ext cx="146304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5440680" y="3200400"/>
            <a:ext cx="1371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Financial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858000" y="3108960"/>
            <a:ext cx="82296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6903720" y="320040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12</a:t>
            </a:r>
          </a:p>
        </p:txBody>
      </p:sp>
      <p:sp>
        <p:nvSpPr>
          <p:cNvPr id="48" name="Rectangle 47"/>
          <p:cNvSpPr/>
          <p:nvPr/>
        </p:nvSpPr>
        <p:spPr>
          <a:xfrm>
            <a:off x="7680960" y="3108960"/>
            <a:ext cx="118872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7726680" y="320040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E67E22"/>
                </a:solidFill>
                <a:latin typeface="Calibri"/>
              </a:rPr>
              <a:t>High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869680" y="3108960"/>
            <a:ext cx="329184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915400" y="320040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Forward contract locked with treasury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57200" y="3794760"/>
            <a:ext cx="822960" cy="685800"/>
          </a:xfrm>
          <a:prstGeom prst="rect">
            <a:avLst/>
          </a:prstGeom>
          <a:solidFill>
            <a:srgbClr val="F4F1E8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502920" y="388620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R-005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280160" y="3794760"/>
            <a:ext cx="4114800" cy="685800"/>
          </a:xfrm>
          <a:prstGeom prst="rect">
            <a:avLst/>
          </a:prstGeom>
          <a:solidFill>
            <a:srgbClr val="F4F1E8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1325880" y="3886200"/>
            <a:ext cx="4023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Legacy integration undocumented APIs</a:t>
            </a:r>
          </a:p>
        </p:txBody>
      </p:sp>
      <p:sp>
        <p:nvSpPr>
          <p:cNvPr id="56" name="Rectangle 55"/>
          <p:cNvSpPr/>
          <p:nvPr/>
        </p:nvSpPr>
        <p:spPr>
          <a:xfrm>
            <a:off x="5394960" y="3794760"/>
            <a:ext cx="1463040" cy="685800"/>
          </a:xfrm>
          <a:prstGeom prst="rect">
            <a:avLst/>
          </a:prstGeom>
          <a:solidFill>
            <a:srgbClr val="F4F1E8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5440680" y="3886200"/>
            <a:ext cx="1371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Technical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858000" y="3794760"/>
            <a:ext cx="822960" cy="685800"/>
          </a:xfrm>
          <a:prstGeom prst="rect">
            <a:avLst/>
          </a:prstGeom>
          <a:solidFill>
            <a:srgbClr val="F4F1E8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6903720" y="388620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12</a:t>
            </a:r>
          </a:p>
        </p:txBody>
      </p:sp>
      <p:sp>
        <p:nvSpPr>
          <p:cNvPr id="60" name="Rectangle 59"/>
          <p:cNvSpPr/>
          <p:nvPr/>
        </p:nvSpPr>
        <p:spPr>
          <a:xfrm>
            <a:off x="7680960" y="3794760"/>
            <a:ext cx="1188720" cy="685800"/>
          </a:xfrm>
          <a:prstGeom prst="rect">
            <a:avLst/>
          </a:prstGeom>
          <a:solidFill>
            <a:srgbClr val="F4F1E8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7726680" y="388620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E67E22"/>
                </a:solidFill>
                <a:latin typeface="Calibri"/>
              </a:rPr>
              <a:t>High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869680" y="3794760"/>
            <a:ext cx="3291840" cy="685800"/>
          </a:xfrm>
          <a:prstGeom prst="rect">
            <a:avLst/>
          </a:prstGeom>
          <a:solidFill>
            <a:srgbClr val="F4F1E8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8915400" y="388620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Reverse-engineering sprint scheduled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57200" y="4480560"/>
            <a:ext cx="82296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502920" y="457200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R-003</a:t>
            </a:r>
          </a:p>
        </p:txBody>
      </p:sp>
      <p:sp>
        <p:nvSpPr>
          <p:cNvPr id="66" name="Rectangle 65"/>
          <p:cNvSpPr/>
          <p:nvPr/>
        </p:nvSpPr>
        <p:spPr>
          <a:xfrm>
            <a:off x="1280160" y="4480560"/>
            <a:ext cx="411480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1325880" y="4572000"/>
            <a:ext cx="40233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Key SME departure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394960" y="4480560"/>
            <a:ext cx="146304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5440680" y="4572000"/>
            <a:ext cx="1371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Resource</a:t>
            </a:r>
          </a:p>
        </p:txBody>
      </p:sp>
      <p:sp>
        <p:nvSpPr>
          <p:cNvPr id="70" name="Rectangle 69"/>
          <p:cNvSpPr/>
          <p:nvPr/>
        </p:nvSpPr>
        <p:spPr>
          <a:xfrm>
            <a:off x="6858000" y="4480560"/>
            <a:ext cx="82296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6903720" y="4572000"/>
            <a:ext cx="7315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10</a:t>
            </a:r>
          </a:p>
        </p:txBody>
      </p:sp>
      <p:sp>
        <p:nvSpPr>
          <p:cNvPr id="72" name="Rectangle 71"/>
          <p:cNvSpPr/>
          <p:nvPr/>
        </p:nvSpPr>
        <p:spPr>
          <a:xfrm>
            <a:off x="7680960" y="4480560"/>
            <a:ext cx="118872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7726680" y="4572000"/>
            <a:ext cx="10972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E67E22"/>
                </a:solidFill>
                <a:latin typeface="Calibri"/>
              </a:rPr>
              <a:t>High</a:t>
            </a:r>
          </a:p>
        </p:txBody>
      </p:sp>
      <p:sp>
        <p:nvSpPr>
          <p:cNvPr id="74" name="Rectangle 73"/>
          <p:cNvSpPr/>
          <p:nvPr/>
        </p:nvSpPr>
        <p:spPr>
          <a:xfrm>
            <a:off x="8869680" y="4480560"/>
            <a:ext cx="329184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8915400" y="4572000"/>
            <a:ext cx="3200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0B1F3A"/>
                </a:solidFill>
                <a:latin typeface="Calibri"/>
              </a:rPr>
              <a:t>Cross-training + retention discussion in flight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606060"/>
                </a:solidFill>
                <a:latin typeface="Calibri"/>
              </a:rPr>
              <a:t>Pefok's PMO  •  Confidential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606060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0B1F3A"/>
                </a:solidFill>
                <a:latin typeface="Calibri"/>
              </a:rPr>
              <a:t>Upcoming Milestones — Next 90 Days</a:t>
            </a:r>
          </a:p>
        </p:txBody>
      </p:sp>
      <p:sp>
        <p:nvSpPr>
          <p:cNvPr id="4" name="Oval 3"/>
          <p:cNvSpPr/>
          <p:nvPr/>
        </p:nvSpPr>
        <p:spPr>
          <a:xfrm>
            <a:off x="640080" y="1508760"/>
            <a:ext cx="274320" cy="274320"/>
          </a:xfrm>
          <a:prstGeom prst="ellipse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137160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B1F3A"/>
                </a:solidFill>
                <a:latin typeface="Calibri"/>
              </a:rPr>
              <a:t>Week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51760" y="1417320"/>
            <a:ext cx="6858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0B1F3A"/>
                </a:solidFill>
                <a:latin typeface="Calibri"/>
              </a:rPr>
              <a:t>Steering Committee sign-off — Digital Core Design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784080" y="1417320"/>
            <a:ext cx="182880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784080" y="1463040"/>
            <a:ext cx="1828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On Track</a:t>
            </a:r>
          </a:p>
        </p:txBody>
      </p:sp>
      <p:sp>
        <p:nvSpPr>
          <p:cNvPr id="9" name="Oval 8"/>
          <p:cNvSpPr/>
          <p:nvPr/>
        </p:nvSpPr>
        <p:spPr>
          <a:xfrm>
            <a:off x="640080" y="2468879"/>
            <a:ext cx="274320" cy="274320"/>
          </a:xfrm>
          <a:prstGeom prst="ellipse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97280" y="233172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B1F3A"/>
                </a:solidFill>
                <a:latin typeface="Calibri"/>
              </a:rPr>
              <a:t>Week 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51760" y="2377439"/>
            <a:ext cx="6858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0B1F3A"/>
                </a:solidFill>
                <a:latin typeface="Calibri"/>
              </a:rPr>
              <a:t>UAT kick-off — Banking Portfolio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9784080" y="2377439"/>
            <a:ext cx="182880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784080" y="2423160"/>
            <a:ext cx="1828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On Track</a:t>
            </a:r>
          </a:p>
        </p:txBody>
      </p:sp>
      <p:sp>
        <p:nvSpPr>
          <p:cNvPr id="14" name="Oval 13"/>
          <p:cNvSpPr/>
          <p:nvPr/>
        </p:nvSpPr>
        <p:spPr>
          <a:xfrm>
            <a:off x="640080" y="3429000"/>
            <a:ext cx="274320" cy="274320"/>
          </a:xfrm>
          <a:prstGeom prst="ellipse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29184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B1F3A"/>
                </a:solidFill>
                <a:latin typeface="Calibri"/>
              </a:rPr>
              <a:t>Week 6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51760" y="3337560"/>
            <a:ext cx="6858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0B1F3A"/>
                </a:solidFill>
                <a:latin typeface="Calibri"/>
              </a:rPr>
              <a:t>Data Center cutover — Infrastructure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784080" y="3337560"/>
            <a:ext cx="1828800" cy="411480"/>
          </a:xfrm>
          <a:prstGeom prst="roundRect">
            <a:avLst/>
          </a:prstGeom>
          <a:solidFill>
            <a:srgbClr val="E67E2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784080" y="3383280"/>
            <a:ext cx="1828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At Risk</a:t>
            </a:r>
          </a:p>
        </p:txBody>
      </p:sp>
      <p:sp>
        <p:nvSpPr>
          <p:cNvPr id="19" name="Oval 18"/>
          <p:cNvSpPr/>
          <p:nvPr/>
        </p:nvSpPr>
        <p:spPr>
          <a:xfrm>
            <a:off x="640080" y="4389120"/>
            <a:ext cx="274320" cy="274320"/>
          </a:xfrm>
          <a:prstGeom prst="ellipse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97280" y="425196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B1F3A"/>
                </a:solidFill>
                <a:latin typeface="Calibri"/>
              </a:rPr>
              <a:t>Week 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51760" y="4297680"/>
            <a:ext cx="6858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0B1F3A"/>
                </a:solidFill>
                <a:latin typeface="Calibri"/>
              </a:rPr>
              <a:t>Regulator compliance audit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784080" y="4297680"/>
            <a:ext cx="182880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9784080" y="4343400"/>
            <a:ext cx="1828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On Track</a:t>
            </a:r>
          </a:p>
        </p:txBody>
      </p:sp>
      <p:sp>
        <p:nvSpPr>
          <p:cNvPr id="24" name="Oval 23"/>
          <p:cNvSpPr/>
          <p:nvPr/>
        </p:nvSpPr>
        <p:spPr>
          <a:xfrm>
            <a:off x="640080" y="5349240"/>
            <a:ext cx="274320" cy="274320"/>
          </a:xfrm>
          <a:prstGeom prst="ellipse">
            <a:avLst/>
          </a:prstGeom>
          <a:solidFill>
            <a:srgbClr val="D4AF3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097280" y="5212080"/>
            <a:ext cx="1371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0B1F3A"/>
                </a:solidFill>
                <a:latin typeface="Calibri"/>
              </a:rPr>
              <a:t>Week 12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51760" y="5257800"/>
            <a:ext cx="6858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0B1F3A"/>
                </a:solidFill>
                <a:latin typeface="Calibri"/>
              </a:rPr>
              <a:t>Portfolio quarterly business review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784080" y="5257800"/>
            <a:ext cx="182880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784080" y="5303520"/>
            <a:ext cx="1828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00" b="1" i="0">
                <a:solidFill>
                  <a:srgbClr val="FFFFFF"/>
                </a:solidFill>
                <a:latin typeface="Calibri"/>
              </a:rPr>
              <a:t>On Track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606060"/>
                </a:solidFill>
                <a:latin typeface="Calibri"/>
              </a:rPr>
              <a:t>Pefok's PMO  •  Confidential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606060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43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0B1F3A"/>
                </a:solidFill>
                <a:latin typeface="Calibri"/>
              </a:rPr>
              <a:t>Decisions Requested &amp; Key Actions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00584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D4AF37"/>
                </a:solidFill>
                <a:latin typeface="Calibri"/>
              </a:rPr>
              <a:t>For Steering Committee Decision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4630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0B1F3A"/>
                </a:solidFill>
                <a:latin typeface="Calibri"/>
              </a:rPr>
              <a:t>•  Approve additional 120M XAF for hardware buffer stock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9202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0B1F3A"/>
                </a:solidFill>
                <a:latin typeface="Calibri"/>
              </a:rPr>
              <a:t>•  Endorse revised go-live date (2 weeks slip on Infrastructure)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37744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0B1F3A"/>
                </a:solidFill>
                <a:latin typeface="Calibri"/>
              </a:rPr>
              <a:t>•  Confirm executive sponsor for compliance workstream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365760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 i="0">
                <a:solidFill>
                  <a:srgbClr val="D4AF37"/>
                </a:solidFill>
                <a:latin typeface="Calibri"/>
              </a:rPr>
              <a:t>Key Actions Owned by PMO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080" y="41148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0B1F3A"/>
                </a:solidFill>
                <a:latin typeface="Calibri"/>
              </a:rPr>
              <a:t>•  Publish revised portfolio roadmap by end of week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45720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0B1F3A"/>
                </a:solidFill>
                <a:latin typeface="Calibri"/>
              </a:rPr>
              <a:t>•  Complete SME retention plan with HR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" y="50292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0B1F3A"/>
                </a:solidFill>
                <a:latin typeface="Calibri"/>
              </a:rPr>
              <a:t>•  Deliver compliance training to all workstream leads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5486400"/>
            <a:ext cx="10515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0B1F3A"/>
                </a:solidFill>
                <a:latin typeface="Calibri"/>
              </a:rPr>
              <a:t>•  Reset weekly cadence with vendor programme manager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606060"/>
                </a:solidFill>
                <a:latin typeface="Calibri"/>
              </a:rPr>
              <a:t>Pefok's PMO  •  Confidential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800" b="0" i="0">
                <a:solidFill>
                  <a:srgbClr val="606060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274320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 i="0">
                <a:solidFill>
                  <a:srgbClr val="FFFFFF"/>
                </a:solidFill>
                <a:latin typeface="Calibri"/>
              </a:rPr>
              <a:t>Questions &amp; Discussion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84048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00" b="0" i="0">
                <a:solidFill>
                  <a:srgbClr val="D4AF37"/>
                </a:solidFill>
                <a:latin typeface="Calibri"/>
              </a:rPr>
              <a:t>info@pefokpmo.com  |  +237 6 80 74 80 72  |  Molyko, Buea, Cameroon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